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1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51A6-76A0-9347-8A8A-F32B1119B4BD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92F8-2CC6-A546-AD05-BD6208AF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2.png"/><Relationship Id="rId7" Type="http://schemas.openxmlformats.org/officeDocument/2006/relationships/image" Target="../media/image9.jpg"/><Relationship Id="rId8" Type="http://schemas.openxmlformats.org/officeDocument/2006/relationships/image" Target="../media/image3.jpg"/><Relationship Id="rId9" Type="http://schemas.openxmlformats.org/officeDocument/2006/relationships/image" Target="../media/image10.jpg"/><Relationship Id="rId10" Type="http://schemas.openxmlformats.org/officeDocument/2006/relationships/image" Target="../media/image5.jpg"/><Relationship Id="rId11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4.gif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17.jpg"/><Relationship Id="rId9" Type="http://schemas.openxmlformats.org/officeDocument/2006/relationships/image" Target="../media/image18.gif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33" y="1432717"/>
            <a:ext cx="78287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dobe Arabic"/>
                <a:cs typeface="Adobe Arabic"/>
              </a:rPr>
              <a:t>“I first understood, with a sudden clarity, the purpose of a paragraph</a:t>
            </a:r>
            <a:r>
              <a:rPr lang="en-US" sz="2000" dirty="0" smtClean="0">
                <a:latin typeface="Adobe Arabic"/>
                <a:cs typeface="Adobe Arabic"/>
              </a:rPr>
              <a:t>…</a:t>
            </a:r>
          </a:p>
          <a:p>
            <a:pPr marL="0" indent="0">
              <a:buNone/>
            </a:pPr>
            <a:r>
              <a:rPr lang="en-US" sz="2800" b="1" dirty="0" smtClean="0">
                <a:latin typeface="Adobe Arabic"/>
                <a:cs typeface="Adobe Arabic"/>
              </a:rPr>
              <a:t>I </a:t>
            </a:r>
            <a:r>
              <a:rPr lang="en-US" sz="2800" b="1" dirty="0">
                <a:latin typeface="Adobe Arabic"/>
                <a:cs typeface="Adobe Arabic"/>
              </a:rPr>
              <a:t>realized that a paragraph was a fence that held words…</a:t>
            </a:r>
            <a:r>
              <a:rPr lang="en-US" sz="2800" b="1" u="sng" dirty="0">
                <a:latin typeface="Adobe Arabic"/>
                <a:cs typeface="Adobe Arabic"/>
              </a:rPr>
              <a:t>The words inside a paragraph worked together for a common purpos</a:t>
            </a:r>
            <a:r>
              <a:rPr lang="en-US" sz="2800" u="sng" dirty="0">
                <a:latin typeface="Adobe Arabic"/>
                <a:cs typeface="Adobe Arabic"/>
              </a:rPr>
              <a:t>e</a:t>
            </a:r>
            <a:r>
              <a:rPr lang="en-US" sz="2000" dirty="0">
                <a:latin typeface="Adobe Arabic"/>
                <a:cs typeface="Adobe Arabic"/>
              </a:rPr>
              <a:t>….I began to think of everything in terms of paragraphs. Our reservation was a small paragraph within the United States. My family’s house </a:t>
            </a:r>
            <a:r>
              <a:rPr lang="en-US" sz="2000" dirty="0" smtClean="0">
                <a:latin typeface="Adobe Arabic"/>
                <a:cs typeface="Adobe Arabic"/>
              </a:rPr>
              <a:t>was </a:t>
            </a:r>
            <a:r>
              <a:rPr lang="en-US" sz="2000" dirty="0">
                <a:latin typeface="Adobe Arabic"/>
                <a:cs typeface="Adobe Arabic"/>
              </a:rPr>
              <a:t>a </a:t>
            </a:r>
            <a:r>
              <a:rPr lang="en-US" sz="2000" dirty="0" smtClean="0">
                <a:latin typeface="Adobe Arabic"/>
                <a:cs typeface="Adobe Arabic"/>
              </a:rPr>
              <a:t>paragraph, </a:t>
            </a:r>
            <a:r>
              <a:rPr lang="en-US" sz="2000" dirty="0">
                <a:latin typeface="Adobe Arabic"/>
                <a:cs typeface="Adobe Arabic"/>
              </a:rPr>
              <a:t>distinct from the other paragraphs</a:t>
            </a:r>
            <a:r>
              <a:rPr lang="en-US" sz="2000" dirty="0" smtClean="0">
                <a:latin typeface="Adobe Arabic"/>
                <a:cs typeface="Adobe Arabic"/>
              </a:rPr>
              <a:t>…” </a:t>
            </a:r>
            <a:r>
              <a:rPr lang="en-US" sz="2000" dirty="0">
                <a:latin typeface="Adobe Arabic"/>
                <a:cs typeface="Adobe Arabic"/>
              </a:rPr>
              <a:t>(</a:t>
            </a:r>
            <a:r>
              <a:rPr lang="en-US" sz="2000" dirty="0" err="1">
                <a:latin typeface="Adobe Arabic"/>
                <a:cs typeface="Adobe Arabic"/>
              </a:rPr>
              <a:t>Alexie</a:t>
            </a:r>
            <a:r>
              <a:rPr lang="en-US" sz="2000" dirty="0">
                <a:latin typeface="Adobe Arabic"/>
                <a:cs typeface="Adobe Arabic"/>
              </a:rPr>
              <a:t>, 130)</a:t>
            </a:r>
            <a:r>
              <a:rPr lang="en-US" sz="2000" dirty="0" smtClean="0">
                <a:latin typeface="Adobe Arabic"/>
                <a:cs typeface="Adobe Arabic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dobe Arabic"/>
              <a:cs typeface="Adobe Arabic"/>
            </a:endParaRPr>
          </a:p>
          <a:p>
            <a:endParaRPr lang="en-US" sz="2000" dirty="0">
              <a:latin typeface="Adobe Garamond Pro"/>
              <a:cs typeface="Adobe Garamond Pro"/>
            </a:endParaRPr>
          </a:p>
          <a:p>
            <a:pPr marL="0" indent="0">
              <a:buNone/>
            </a:pPr>
            <a:r>
              <a:rPr lang="en-US" sz="2000" dirty="0">
                <a:latin typeface="Adobe Garamond Pro"/>
                <a:cs typeface="Adobe Garamond Pro"/>
              </a:rPr>
              <a:t>Comics= “a three dimensional paragraph” reading through image and text—other things the fence contain like space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0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TgbGMb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22" y="410013"/>
            <a:ext cx="9149629" cy="7179613"/>
          </a:xfrm>
          <a:prstGeom prst="rect">
            <a:avLst/>
          </a:prstGeom>
        </p:spPr>
      </p:pic>
      <p:pic>
        <p:nvPicPr>
          <p:cNvPr id="5" name="Picture 4" descr="Lined-Paper-Note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7" y="3100591"/>
            <a:ext cx="1655387" cy="2151118"/>
          </a:xfrm>
          <a:prstGeom prst="rect">
            <a:avLst/>
          </a:prstGeom>
        </p:spPr>
      </p:pic>
      <p:pic>
        <p:nvPicPr>
          <p:cNvPr id="6" name="Picture 5" descr="colored-index-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11" y="1333915"/>
            <a:ext cx="2332013" cy="1766676"/>
          </a:xfrm>
          <a:prstGeom prst="rect">
            <a:avLst/>
          </a:prstGeom>
        </p:spPr>
      </p:pic>
      <p:pic>
        <p:nvPicPr>
          <p:cNvPr id="8" name="Picture 7" descr="0198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49" y="3376691"/>
            <a:ext cx="2217725" cy="221772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06" y="1806708"/>
            <a:ext cx="2161208" cy="14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b2e1430d2450b0de8744eb95dd8d8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" y="-598492"/>
            <a:ext cx="8716474" cy="5920792"/>
          </a:xfrm>
          <a:prstGeom prst="rect">
            <a:avLst/>
          </a:prstGeom>
        </p:spPr>
      </p:pic>
      <p:pic>
        <p:nvPicPr>
          <p:cNvPr id="5" name="Picture 4" descr="22414023_B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5" y="1233515"/>
            <a:ext cx="1058656" cy="715427"/>
          </a:xfrm>
          <a:prstGeom prst="rect">
            <a:avLst/>
          </a:prstGeom>
        </p:spPr>
      </p:pic>
      <p:pic>
        <p:nvPicPr>
          <p:cNvPr id="6" name="Picture 5" descr="0198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51" y="3383631"/>
            <a:ext cx="707131" cy="707131"/>
          </a:xfrm>
          <a:prstGeom prst="rect">
            <a:avLst/>
          </a:prstGeom>
        </p:spPr>
      </p:pic>
      <p:pic>
        <p:nvPicPr>
          <p:cNvPr id="7" name="Picture 6" descr="mathNumbersCounting-cat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2" y="1133214"/>
            <a:ext cx="1226656" cy="804766"/>
          </a:xfrm>
          <a:prstGeom prst="rect">
            <a:avLst/>
          </a:prstGeom>
        </p:spPr>
      </p:pic>
      <p:pic>
        <p:nvPicPr>
          <p:cNvPr id="8" name="Picture 7" descr="Lined-Paper-Note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0" y="3275432"/>
            <a:ext cx="671853" cy="873050"/>
          </a:xfrm>
          <a:prstGeom prst="rect">
            <a:avLst/>
          </a:prstGeom>
        </p:spPr>
      </p:pic>
      <p:pic>
        <p:nvPicPr>
          <p:cNvPr id="9" name="Picture 8" descr="world-map-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53" y="1176504"/>
            <a:ext cx="1218727" cy="685795"/>
          </a:xfrm>
          <a:prstGeom prst="rect">
            <a:avLst/>
          </a:prstGeom>
        </p:spPr>
      </p:pic>
      <p:pic>
        <p:nvPicPr>
          <p:cNvPr id="10" name="Picture 9" descr="colored-index-card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50" y="3327161"/>
            <a:ext cx="1007953" cy="763601"/>
          </a:xfrm>
          <a:prstGeom prst="rect">
            <a:avLst/>
          </a:prstGeom>
        </p:spPr>
      </p:pic>
      <p:pic>
        <p:nvPicPr>
          <p:cNvPr id="11" name="Picture 10" descr="Stack-of-Books-books-to-read-2998208-550-40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56" y="1133214"/>
            <a:ext cx="938588" cy="696262"/>
          </a:xfrm>
          <a:prstGeom prst="rect">
            <a:avLst/>
          </a:prstGeom>
        </p:spPr>
      </p:pic>
      <p:pic>
        <p:nvPicPr>
          <p:cNvPr id="12" name="Picture 11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25" y="3383631"/>
            <a:ext cx="1067980" cy="710692"/>
          </a:xfrm>
          <a:prstGeom prst="rect">
            <a:avLst/>
          </a:prstGeom>
        </p:spPr>
      </p:pic>
      <p:pic>
        <p:nvPicPr>
          <p:cNvPr id="13" name="Picture 12" descr="stack_of_books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05" y="978504"/>
            <a:ext cx="586977" cy="999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4502" y="4747620"/>
            <a:ext cx="741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dobe Garamond Pro"/>
                <a:cs typeface="Adobe Garamond Pro"/>
              </a:rPr>
              <a:t>( Entirety of Educational Experiences in Composition )</a:t>
            </a:r>
            <a:endParaRPr lang="en-US" sz="2400" dirty="0">
              <a:solidFill>
                <a:srgbClr val="FF0000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4258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 2007 traditi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9" y="254371"/>
            <a:ext cx="8495400" cy="637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769" y="2409861"/>
            <a:ext cx="5815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sewood Std Regular"/>
                <a:cs typeface="Rosewood Std Regular"/>
              </a:rPr>
              <a:t>My Poetry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Rosewood Std Regular"/>
                <a:cs typeface="Rosewood Std Regular"/>
              </a:rPr>
              <a:t> </a:t>
            </a:r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sewood Std Regular"/>
                <a:cs typeface="Rosewood Std Regular"/>
              </a:rPr>
              <a:t>is better this way!</a:t>
            </a:r>
            <a:r>
              <a:rPr lang="en-US" sz="7200" b="0" i="0" dirty="0" smtClean="0">
                <a:latin typeface="Zapf Dingbats"/>
                <a:ea typeface="Zapf Dingbats"/>
                <a:cs typeface="Zapf Dingbats"/>
              </a:rPr>
              <a:t> ★✪</a:t>
            </a:r>
            <a:endParaRPr lang="en-US" sz="7200" dirty="0" smtClean="0">
              <a:solidFill>
                <a:schemeClr val="tx2">
                  <a:lumMod val="60000"/>
                  <a:lumOff val="40000"/>
                </a:schemeClr>
              </a:solidFill>
              <a:latin typeface="Rosewood Std Regular"/>
              <a:cs typeface="Rosewood St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123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3544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0" y="447802"/>
            <a:ext cx="7836864" cy="5851525"/>
          </a:xfrm>
          <a:prstGeom prst="rect">
            <a:avLst/>
          </a:prstGeom>
        </p:spPr>
      </p:pic>
      <p:pic>
        <p:nvPicPr>
          <p:cNvPr id="5" name="Picture 4" descr="aim-cha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9" y="1937910"/>
            <a:ext cx="4146306" cy="28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b2e1430d2450b0de8744eb95dd8d8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" y="-554113"/>
            <a:ext cx="9207137" cy="6254082"/>
          </a:xfrm>
          <a:prstGeom prst="rect">
            <a:avLst/>
          </a:prstGeom>
        </p:spPr>
      </p:pic>
      <p:pic>
        <p:nvPicPr>
          <p:cNvPr id="5" name="Picture 4" descr="CRI_2301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6" y="1111133"/>
            <a:ext cx="1275793" cy="1078135"/>
          </a:xfrm>
          <a:prstGeom prst="rect">
            <a:avLst/>
          </a:prstGeom>
        </p:spPr>
      </p:pic>
      <p:pic>
        <p:nvPicPr>
          <p:cNvPr id="6" name="Picture 5" descr="antique-fram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33" y="1197713"/>
            <a:ext cx="768298" cy="899345"/>
          </a:xfrm>
          <a:prstGeom prst="rect">
            <a:avLst/>
          </a:prstGeom>
        </p:spPr>
      </p:pic>
      <p:pic>
        <p:nvPicPr>
          <p:cNvPr id="7" name="Picture 6" descr="aim-cha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18" y="3607574"/>
            <a:ext cx="1155364" cy="793667"/>
          </a:xfrm>
          <a:prstGeom prst="rect">
            <a:avLst/>
          </a:prstGeom>
        </p:spPr>
      </p:pic>
      <p:pic>
        <p:nvPicPr>
          <p:cNvPr id="8" name="Picture 7" descr="IC35440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11" y="3535424"/>
            <a:ext cx="1357673" cy="1013729"/>
          </a:xfrm>
          <a:prstGeom prst="rect">
            <a:avLst/>
          </a:prstGeom>
        </p:spPr>
      </p:pic>
      <p:pic>
        <p:nvPicPr>
          <p:cNvPr id="9" name="Picture 8" descr="stack_of_books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86" y="1111133"/>
            <a:ext cx="601032" cy="1023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6958" y="5010875"/>
            <a:ext cx="6204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Adobe Arabic"/>
                <a:cs typeface="Adobe Arabic"/>
              </a:rPr>
              <a:t>Learning various </a:t>
            </a:r>
            <a:r>
              <a:rPr lang="en-US" sz="2800" dirty="0">
                <a:solidFill>
                  <a:srgbClr val="660066"/>
                </a:solidFill>
                <a:latin typeface="Adobe Arabic"/>
                <a:cs typeface="Adobe Arabic"/>
              </a:rPr>
              <a:t>d</a:t>
            </a:r>
            <a:r>
              <a:rPr lang="en-US" sz="2800" dirty="0" smtClean="0">
                <a:solidFill>
                  <a:srgbClr val="660066"/>
                </a:solidFill>
                <a:latin typeface="Adobe Arabic"/>
                <a:cs typeface="Adobe Arabic"/>
              </a:rPr>
              <a:t>igital </a:t>
            </a:r>
            <a:r>
              <a:rPr lang="en-US" sz="2800" dirty="0">
                <a:solidFill>
                  <a:srgbClr val="660066"/>
                </a:solidFill>
                <a:latin typeface="Adobe Arabic"/>
                <a:cs typeface="Adobe Arabic"/>
              </a:rPr>
              <a:t>w</a:t>
            </a:r>
            <a:r>
              <a:rPr lang="en-US" sz="2800" dirty="0" smtClean="0">
                <a:solidFill>
                  <a:srgbClr val="660066"/>
                </a:solidFill>
                <a:latin typeface="Adobe Arabic"/>
                <a:cs typeface="Adobe Arabic"/>
              </a:rPr>
              <a:t>ord </a:t>
            </a:r>
            <a:r>
              <a:rPr lang="en-US" sz="2800" dirty="0">
                <a:solidFill>
                  <a:srgbClr val="660066"/>
                </a:solidFill>
                <a:latin typeface="Adobe Arabic"/>
                <a:cs typeface="Adobe Arabic"/>
              </a:rPr>
              <a:t>p</a:t>
            </a:r>
            <a:r>
              <a:rPr lang="en-US" sz="2800" dirty="0" smtClean="0">
                <a:solidFill>
                  <a:srgbClr val="660066"/>
                </a:solidFill>
                <a:latin typeface="Adobe Arabic"/>
                <a:cs typeface="Adobe Arabic"/>
              </a:rPr>
              <a:t>rocessors at once = </a:t>
            </a:r>
          </a:p>
          <a:p>
            <a:r>
              <a:rPr lang="en-US" sz="2800" dirty="0" smtClean="0">
                <a:solidFill>
                  <a:srgbClr val="660066"/>
                </a:solidFill>
                <a:latin typeface="Adobe Arabic"/>
                <a:cs typeface="Adobe Arabic"/>
              </a:rPr>
              <a:t>Combined methods of reading/writing/discourse</a:t>
            </a:r>
            <a:endParaRPr lang="en-US" sz="2800" dirty="0">
              <a:solidFill>
                <a:srgbClr val="660066"/>
              </a:solidFill>
              <a:latin typeface="Adobe Arabic"/>
              <a:cs typeface="Adobe Arabic"/>
            </a:endParaRPr>
          </a:p>
        </p:txBody>
      </p:sp>
      <p:pic>
        <p:nvPicPr>
          <p:cNvPr id="11" name="Picture 10" descr="word-art-day-3-creativit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13" y="3636434"/>
            <a:ext cx="1137449" cy="739554"/>
          </a:xfrm>
          <a:prstGeom prst="rect">
            <a:avLst/>
          </a:prstGeom>
        </p:spPr>
      </p:pic>
      <p:pic>
        <p:nvPicPr>
          <p:cNvPr id="12" name="Picture 11" descr="Argumentative-essay-structure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94" y="1111133"/>
            <a:ext cx="1212809" cy="1114473"/>
          </a:xfrm>
          <a:prstGeom prst="rect">
            <a:avLst/>
          </a:prstGeom>
        </p:spPr>
      </p:pic>
      <p:pic>
        <p:nvPicPr>
          <p:cNvPr id="13" name="Picture 12" descr="word-art1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13" y="3473786"/>
            <a:ext cx="1175018" cy="1161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33112" y="1038982"/>
            <a:ext cx="915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Text=</a:t>
            </a:r>
          </a:p>
          <a:p>
            <a:r>
              <a:rPr lang="en-US" dirty="0" smtClean="0"/>
              <a:t>Art =</a:t>
            </a:r>
          </a:p>
          <a:p>
            <a:r>
              <a:rPr lang="en-US" dirty="0" smtClean="0"/>
              <a:t>Text=</a:t>
            </a:r>
          </a:p>
          <a:p>
            <a:r>
              <a:rPr lang="en-US" dirty="0" smtClean="0"/>
              <a:t>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144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Minor</dc:creator>
  <cp:lastModifiedBy>Sarah Minor</cp:lastModifiedBy>
  <cp:revision>7</cp:revision>
  <dcterms:created xsi:type="dcterms:W3CDTF">2014-09-09T13:14:10Z</dcterms:created>
  <dcterms:modified xsi:type="dcterms:W3CDTF">2014-09-09T14:23:19Z</dcterms:modified>
</cp:coreProperties>
</file>